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oboto Mon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Mono-regular.fntdata"/><Relationship Id="rId14" Type="http://schemas.openxmlformats.org/officeDocument/2006/relationships/slide" Target="slides/slide9.xml"/><Relationship Id="rId17" Type="http://schemas.openxmlformats.org/officeDocument/2006/relationships/font" Target="fonts/RobotoMono-italic.fntdata"/><Relationship Id="rId16" Type="http://schemas.openxmlformats.org/officeDocument/2006/relationships/font" Target="fonts/RobotoMon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RobotoMon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191f3c3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191f3c3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191f3c3d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4191f3c3d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42cfb9ac6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42cfb9ac6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42cfb9ac60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42cfb9ac60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42d45d40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42d45d40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42cfb9ac6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42cfb9ac6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42cfb9ac6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42cfb9ac6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42cfb9ac6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42cfb9ac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0" y="0"/>
            <a:ext cx="91440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Выполнил</a:t>
            </a:r>
            <a:r>
              <a:rPr lang="ru" sz="16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ученик класса 9ж, школы №27, Завадский Михаил</a:t>
            </a:r>
            <a:endParaRPr sz="16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Руководитель Зыряновна Марина Анатольевна учитель информатики</a:t>
            </a:r>
            <a:endParaRPr sz="16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660600" y="1773800"/>
            <a:ext cx="7822800" cy="93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latin typeface="Times New Roman"/>
                <a:ea typeface="Times New Roman"/>
                <a:cs typeface="Times New Roman"/>
                <a:sym typeface="Times New Roman"/>
              </a:rPr>
              <a:t>Шифрование информации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181700" y="83850"/>
            <a:ext cx="8463000" cy="49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400">
                <a:latin typeface="Times New Roman"/>
                <a:ea typeface="Times New Roman"/>
                <a:cs typeface="Times New Roman"/>
                <a:sym typeface="Times New Roman"/>
              </a:rPr>
              <a:t>Актуальность: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b="1" lang="ru" sz="1800">
                <a:latin typeface="Times New Roman"/>
                <a:ea typeface="Times New Roman"/>
                <a:cs typeface="Times New Roman"/>
                <a:sym typeface="Times New Roman"/>
              </a:rPr>
              <a:t>Повсеместное использование цифровых технологий.</a:t>
            </a: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 Сегодня практически все сферы жизни связаны с передачей и хранением данных.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Необходимость обеспечения конфиденциальности.</a:t>
            </a: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 Люди всё чаще используют цифровые сервисы для личных и рабочих нужд, а шифрование помогает сохранить приватность.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ru" sz="1800">
                <a:latin typeface="Times New Roman"/>
                <a:ea typeface="Times New Roman"/>
                <a:cs typeface="Times New Roman"/>
                <a:sym typeface="Times New Roman"/>
              </a:rPr>
              <a:t>Развитие технологий защиты.</a:t>
            </a: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Алгоритмы шифрования совершенствуются, что делает их изучение актуальной темой.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400">
                <a:latin typeface="Times New Roman"/>
                <a:ea typeface="Times New Roman"/>
                <a:cs typeface="Times New Roman"/>
                <a:sym typeface="Times New Roman"/>
              </a:rPr>
              <a:t>Цели проекта</a:t>
            </a: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AutoNum type="arabicPeriod"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Исследовать виды шифрования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AutoNum type="arabicPeriod"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Проанализировать криптографические алгоритмы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AutoNum type="arabicPeriod"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Понять принципы работы шифрования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AutoNum type="arabicPeriod"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Написать реализацию шифра цезаря на python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81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ru" sz="2400">
                <a:latin typeface="Times New Roman"/>
                <a:ea typeface="Times New Roman"/>
                <a:cs typeface="Times New Roman"/>
                <a:sym typeface="Times New Roman"/>
              </a:rPr>
              <a:t>Теория шифрования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654325"/>
            <a:ext cx="8520600" cy="3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Шифрование — процесс преобразования данных в нечитаемый вид.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Существуют два основных типа шифрования: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b="1"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Симметричное шифрование</a:t>
            </a: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Один ключ для шифрования и расшифровки данных (например, AES). Преимущество — скорость, недостаток — необходимость защищать ключ.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b="1"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Асимметричное шифрование</a:t>
            </a: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Используются два ключа — открытый (для шифрования) и закрытый (для расшифровки), например, RSA. Преимущество — высокая безопасность, недостаток — медленное шифрование.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Шифрование обеспечивает конфиденциальность, целостность и аутентификацию данных при их передаче.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102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История симметричного шифрования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675275"/>
            <a:ext cx="8520600" cy="4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</a:rPr>
              <a:t>Шифр Цезаря</a:t>
            </a:r>
            <a:r>
              <a:rPr lang="ru" sz="1500">
                <a:solidFill>
                  <a:schemeClr val="dk1"/>
                </a:solidFill>
              </a:rPr>
              <a:t> (</a:t>
            </a:r>
            <a:r>
              <a:rPr i="1" lang="ru" sz="1500">
                <a:solidFill>
                  <a:schemeClr val="dk1"/>
                </a:solidFill>
              </a:rPr>
              <a:t>I век до н. э.</a:t>
            </a:r>
            <a:r>
              <a:rPr lang="ru" sz="1500">
                <a:solidFill>
                  <a:schemeClr val="dk1"/>
                </a:solidFill>
              </a:rPr>
              <a:t>)</a:t>
            </a:r>
            <a:br>
              <a:rPr lang="ru" sz="1500">
                <a:solidFill>
                  <a:schemeClr val="dk1"/>
                </a:solidFill>
              </a:rPr>
            </a:br>
            <a:r>
              <a:rPr lang="ru" sz="1500">
                <a:solidFill>
                  <a:schemeClr val="dk1"/>
                </a:solidFill>
              </a:rPr>
              <a:t> Один из первых методов шифрования. Каждая буква в тексте заменяется на букву, сдвинутую на фиксированное число позиций в алфавите. Например, при сдвиге на 3 «A» становится «D».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</a:rPr>
              <a:t>Шифр Виженера</a:t>
            </a:r>
            <a:r>
              <a:rPr lang="ru" sz="1500">
                <a:solidFill>
                  <a:schemeClr val="dk1"/>
                </a:solidFill>
              </a:rPr>
              <a:t> (</a:t>
            </a:r>
            <a:r>
              <a:rPr i="1" lang="ru" sz="1500">
                <a:solidFill>
                  <a:schemeClr val="dk1"/>
                </a:solidFill>
              </a:rPr>
              <a:t>XVI-XIX вв.</a:t>
            </a:r>
            <a:r>
              <a:rPr lang="ru" sz="1500">
                <a:solidFill>
                  <a:schemeClr val="dk1"/>
                </a:solidFill>
              </a:rPr>
              <a:t>)</a:t>
            </a:r>
            <a:br>
              <a:rPr lang="ru" sz="1500">
                <a:solidFill>
                  <a:schemeClr val="dk1"/>
                </a:solidFill>
              </a:rPr>
            </a:br>
            <a:r>
              <a:rPr lang="ru" sz="1500">
                <a:solidFill>
                  <a:schemeClr val="dk1"/>
                </a:solidFill>
              </a:rPr>
              <a:t> 	Улучшенная версия шифра Цезаря, использующая ключевое слово. Каждая буква шифруется сдвигом, зависящим от соответствующей буквы ключа. Например, для ключа «КОД» слово «ТЕКСТ» шифруется разными сдвигами, что делает метод устойчивее к простому перебору.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</a:rPr>
              <a:t>Современные алгоритмы</a:t>
            </a:r>
            <a:r>
              <a:rPr lang="ru" sz="1500">
                <a:solidFill>
                  <a:schemeClr val="dk1"/>
                </a:solidFill>
              </a:rPr>
              <a:t> (</a:t>
            </a:r>
            <a:r>
              <a:rPr i="1" lang="ru" sz="1500">
                <a:solidFill>
                  <a:schemeClr val="dk1"/>
                </a:solidFill>
              </a:rPr>
              <a:t>XX-XXI вв.</a:t>
            </a:r>
            <a:r>
              <a:rPr lang="ru" sz="1500">
                <a:solidFill>
                  <a:schemeClr val="dk1"/>
                </a:solidFill>
              </a:rPr>
              <a:t>)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ru" sz="1500">
                <a:solidFill>
                  <a:schemeClr val="dk1"/>
                </a:solidFill>
              </a:rPr>
              <a:t>DES</a:t>
            </a:r>
            <a:r>
              <a:rPr lang="ru" sz="1500">
                <a:solidFill>
                  <a:schemeClr val="dk1"/>
                </a:solidFill>
              </a:rPr>
              <a:t> (</a:t>
            </a:r>
            <a:r>
              <a:rPr i="1" lang="ru" sz="1500">
                <a:solidFill>
                  <a:schemeClr val="dk1"/>
                </a:solidFill>
              </a:rPr>
              <a:t>1977</a:t>
            </a:r>
            <a:r>
              <a:rPr lang="ru" sz="1500">
                <a:solidFill>
                  <a:schemeClr val="dk1"/>
                </a:solidFill>
              </a:rPr>
              <a:t>) – стандарт США, использует 56-битный ключ. Уязвим к атаке перебором.</a:t>
            </a:r>
            <a:br>
              <a:rPr lang="ru" sz="1500">
                <a:solidFill>
                  <a:schemeClr val="dk1"/>
                </a:solidFill>
              </a:rPr>
            </a:b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ru" sz="1500">
                <a:solidFill>
                  <a:schemeClr val="dk1"/>
                </a:solidFill>
              </a:rPr>
              <a:t>AES</a:t>
            </a:r>
            <a:r>
              <a:rPr lang="ru" sz="1500">
                <a:solidFill>
                  <a:schemeClr val="dk1"/>
                </a:solidFill>
              </a:rPr>
              <a:t> (</a:t>
            </a:r>
            <a:r>
              <a:rPr i="1" lang="ru" sz="1500">
                <a:solidFill>
                  <a:schemeClr val="dk1"/>
                </a:solidFill>
              </a:rPr>
              <a:t>2001</a:t>
            </a:r>
            <a:r>
              <a:rPr lang="ru" sz="1500">
                <a:solidFill>
                  <a:schemeClr val="dk1"/>
                </a:solidFill>
              </a:rPr>
              <a:t>) – современный стандарт, поддерживает ключи 128, 192 и 256 бит, используется в большинстве систем.</a:t>
            </a:r>
            <a:endParaRPr b="1"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ru" sz="2400"/>
              <a:t>История асимметричного шифрования</a:t>
            </a:r>
            <a:endParaRPr sz="2400"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Диффи-Хеллман</a:t>
            </a:r>
            <a:r>
              <a:rPr lang="ru">
                <a:solidFill>
                  <a:schemeClr val="dk1"/>
                </a:solidFill>
              </a:rPr>
              <a:t> (</a:t>
            </a:r>
            <a:r>
              <a:rPr i="1" lang="ru">
                <a:solidFill>
                  <a:schemeClr val="dk1"/>
                </a:solidFill>
              </a:rPr>
              <a:t>1976</a:t>
            </a:r>
            <a:r>
              <a:rPr lang="ru">
                <a:solidFill>
                  <a:schemeClr val="dk1"/>
                </a:solidFill>
              </a:rPr>
              <a:t>)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 Первый алгоритм, позволяющий двум сторонам безопасно обмениваться ключами по незащищённому каналу. Использует свойства степеней и остатков от деления.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RSA</a:t>
            </a:r>
            <a:r>
              <a:rPr lang="ru">
                <a:solidFill>
                  <a:schemeClr val="dk1"/>
                </a:solidFill>
              </a:rPr>
              <a:t> (</a:t>
            </a:r>
            <a:r>
              <a:rPr i="1" lang="ru">
                <a:solidFill>
                  <a:schemeClr val="dk1"/>
                </a:solidFill>
              </a:rPr>
              <a:t>1977</a:t>
            </a:r>
            <a:r>
              <a:rPr lang="ru">
                <a:solidFill>
                  <a:schemeClr val="dk1"/>
                </a:solidFill>
              </a:rPr>
              <a:t>)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 Один из первых практических алгоритмов. Основан на сложности разложения больших чисел на простые множители. Широко применяется в защите данных и цифровых подписях.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Реализация шифра цезаря на python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7185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770"/>
              <a:buNone/>
            </a:pP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text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3000A0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" sz="1260">
                <a:solidFill>
                  <a:srgbClr val="A01010"/>
                </a:solidFill>
                <a:latin typeface="Roboto Mono"/>
                <a:ea typeface="Roboto Mono"/>
                <a:cs typeface="Roboto Mono"/>
                <a:sym typeface="Roboto Mono"/>
              </a:rPr>
              <a:t>"Введите текст: "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shift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3000A0"/>
                </a:solidFill>
                <a:latin typeface="Roboto Mono"/>
                <a:ea typeface="Roboto Mono"/>
                <a:cs typeface="Roboto Mono"/>
                <a:sym typeface="Roboto Mono"/>
              </a:rPr>
              <a:t>int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" sz="1260">
                <a:solidFill>
                  <a:srgbClr val="3000A0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" sz="1260">
                <a:solidFill>
                  <a:srgbClr val="A01010"/>
                </a:solidFill>
                <a:latin typeface="Roboto Mono"/>
                <a:ea typeface="Roboto Mono"/>
                <a:cs typeface="Roboto Mono"/>
                <a:sym typeface="Roboto Mono"/>
              </a:rPr>
              <a:t>"Введите сдвиг: "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))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A01010"/>
                </a:solidFill>
                <a:latin typeface="Roboto Mono"/>
                <a:ea typeface="Roboto Mono"/>
                <a:cs typeface="Roboto Mono"/>
                <a:sym typeface="Roboto Mono"/>
              </a:rPr>
              <a:t>'абвгдеёжзийклмнопрстуфхцчшщъыьэюя'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alphabet_upper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ru" sz="1260">
                <a:solidFill>
                  <a:srgbClr val="572000"/>
                </a:solidFill>
                <a:latin typeface="Roboto Mono"/>
                <a:ea typeface="Roboto Mono"/>
                <a:cs typeface="Roboto Mono"/>
                <a:sym typeface="Roboto Mono"/>
              </a:rPr>
              <a:t>upper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encrypted_text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A01010"/>
                </a:solidFill>
                <a:latin typeface="Roboto Mono"/>
                <a:ea typeface="Roboto Mono"/>
                <a:cs typeface="Roboto Mono"/>
                <a:sym typeface="Roboto Mono"/>
              </a:rPr>
              <a:t>''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1" lang="ru" sz="1260">
                <a:solidFill>
                  <a:srgbClr val="700080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char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700080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text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b="1" lang="ru" sz="1260">
                <a:solidFill>
                  <a:srgbClr val="700080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char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700080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encrypted_text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+=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[(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ru" sz="1260">
                <a:solidFill>
                  <a:srgbClr val="572000"/>
                </a:solidFill>
                <a:latin typeface="Roboto Mono"/>
                <a:ea typeface="Roboto Mono"/>
                <a:cs typeface="Roboto Mono"/>
                <a:sym typeface="Roboto Mono"/>
              </a:rPr>
              <a:t>index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char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+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shift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%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3000A0"/>
                </a:solidFill>
                <a:latin typeface="Roboto Mono"/>
                <a:ea typeface="Roboto Mono"/>
                <a:cs typeface="Roboto Mono"/>
                <a:sym typeface="Roboto Mono"/>
              </a:rPr>
              <a:t>len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)]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b="1" lang="ru" sz="1260">
                <a:solidFill>
                  <a:srgbClr val="700080"/>
                </a:solidFill>
                <a:latin typeface="Roboto Mono"/>
                <a:ea typeface="Roboto Mono"/>
                <a:cs typeface="Roboto Mono"/>
                <a:sym typeface="Roboto Mono"/>
              </a:rPr>
              <a:t>elif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char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700080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alphabet_upper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encrypted_text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+=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alphabet_upper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[(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alphabet_upper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ru" sz="1260">
                <a:solidFill>
                  <a:srgbClr val="572000"/>
                </a:solidFill>
                <a:latin typeface="Roboto Mono"/>
                <a:ea typeface="Roboto Mono"/>
                <a:cs typeface="Roboto Mono"/>
                <a:sym typeface="Roboto Mono"/>
              </a:rPr>
              <a:t>index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char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+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shift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%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3000A0"/>
                </a:solidFill>
                <a:latin typeface="Roboto Mono"/>
                <a:ea typeface="Roboto Mono"/>
                <a:cs typeface="Roboto Mono"/>
                <a:sym typeface="Roboto Mono"/>
              </a:rPr>
              <a:t>len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alphabet_upper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)]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b="1" lang="ru" sz="1260">
                <a:solidFill>
                  <a:srgbClr val="700080"/>
                </a:solidFill>
                <a:latin typeface="Roboto Mono"/>
                <a:ea typeface="Roboto Mono"/>
                <a:cs typeface="Roboto Mono"/>
                <a:sym typeface="Roboto Mono"/>
              </a:rPr>
              <a:t>else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encrypted_text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ru" sz="1260">
                <a:solidFill>
                  <a:srgbClr val="EE11FF"/>
                </a:solidFill>
                <a:latin typeface="Roboto Mono"/>
                <a:ea typeface="Roboto Mono"/>
                <a:cs typeface="Roboto Mono"/>
                <a:sym typeface="Roboto Mono"/>
              </a:rPr>
              <a:t>+=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char</a:t>
            </a: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b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ru" sz="1260">
                <a:solidFill>
                  <a:srgbClr val="3000A0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" sz="1260">
                <a:solidFill>
                  <a:srgbClr val="A01010"/>
                </a:solidFill>
                <a:latin typeface="Roboto Mono"/>
                <a:ea typeface="Roboto Mono"/>
                <a:cs typeface="Roboto Mono"/>
                <a:sym typeface="Roboto Mono"/>
              </a:rPr>
              <a:t>"Зашифрованный текст:"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ru" sz="1260">
                <a:solidFill>
                  <a:srgbClr val="1AB1CD"/>
                </a:solidFill>
                <a:latin typeface="Roboto Mono"/>
                <a:ea typeface="Roboto Mono"/>
                <a:cs typeface="Roboto Mono"/>
                <a:sym typeface="Roboto Mono"/>
              </a:rPr>
              <a:t>encrypted_text</a:t>
            </a:r>
            <a:r>
              <a:rPr lang="ru" sz="126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6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Заключение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Симметричное и асимметричное шифрование решают разные задачи и часто используются вместе.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ru" sz="1300">
                <a:solidFill>
                  <a:schemeClr val="dk1"/>
                </a:solidFill>
              </a:rPr>
              <a:t>Симметричное шифрование</a:t>
            </a:r>
            <a:r>
              <a:rPr lang="ru" sz="1300">
                <a:solidFill>
                  <a:schemeClr val="dk1"/>
                </a:solidFill>
              </a:rPr>
              <a:t> (AES, DES) – быстрое и эффективное, но требует защищённого обмена ключами.</a:t>
            </a:r>
            <a:br>
              <a:rPr lang="ru" sz="1300">
                <a:solidFill>
                  <a:schemeClr val="dk1"/>
                </a:solidFill>
              </a:rPr>
            </a:b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ru" sz="1300">
                <a:solidFill>
                  <a:schemeClr val="dk1"/>
                </a:solidFill>
              </a:rPr>
              <a:t>Асимметричное шифрование</a:t>
            </a:r>
            <a:r>
              <a:rPr lang="ru" sz="1300">
                <a:solidFill>
                  <a:schemeClr val="dk1"/>
                </a:solidFill>
              </a:rPr>
              <a:t> (RSA, ECDSA) – удобнее для передачи данных и аутентификации, но медленнее.</a:t>
            </a:r>
            <a:br>
              <a:rPr lang="ru" sz="1300">
                <a:solidFill>
                  <a:schemeClr val="dk1"/>
                </a:solidFill>
              </a:rPr>
            </a:b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В реальных системах чаще всего применяют </a:t>
            </a:r>
            <a:r>
              <a:rPr b="1" lang="ru" sz="1300">
                <a:solidFill>
                  <a:schemeClr val="dk1"/>
                </a:solidFill>
              </a:rPr>
              <a:t>гибридные схемы</a:t>
            </a:r>
            <a:r>
              <a:rPr lang="ru" sz="1300">
                <a:solidFill>
                  <a:schemeClr val="dk1"/>
                </a:solidFill>
              </a:rPr>
              <a:t>:</a:t>
            </a:r>
            <a:br>
              <a:rPr lang="ru" sz="1300">
                <a:solidFill>
                  <a:schemeClr val="dk1"/>
                </a:solidFill>
              </a:rPr>
            </a:br>
            <a:r>
              <a:rPr lang="ru" sz="1300">
                <a:solidFill>
                  <a:schemeClr val="dk1"/>
                </a:solidFill>
              </a:rPr>
              <a:t> 🔹 </a:t>
            </a:r>
            <a:r>
              <a:rPr b="1" lang="ru" sz="1300">
                <a:solidFill>
                  <a:schemeClr val="dk1"/>
                </a:solidFill>
              </a:rPr>
              <a:t>Асимметричное шифрование</a:t>
            </a:r>
            <a:r>
              <a:rPr lang="ru" sz="1300">
                <a:solidFill>
                  <a:schemeClr val="dk1"/>
                </a:solidFill>
              </a:rPr>
              <a:t> используется для безопасной передачи симметричного ключа.</a:t>
            </a:r>
            <a:br>
              <a:rPr lang="ru" sz="1300">
                <a:solidFill>
                  <a:schemeClr val="dk1"/>
                </a:solidFill>
              </a:rPr>
            </a:br>
            <a:r>
              <a:rPr lang="ru" sz="1300">
                <a:solidFill>
                  <a:schemeClr val="dk1"/>
                </a:solidFill>
              </a:rPr>
              <a:t> 🔹 </a:t>
            </a:r>
            <a:r>
              <a:rPr b="1" lang="ru" sz="1300">
                <a:solidFill>
                  <a:schemeClr val="dk1"/>
                </a:solidFill>
              </a:rPr>
              <a:t>Симметричное шифрование</a:t>
            </a:r>
            <a:r>
              <a:rPr lang="ru" sz="1300">
                <a:solidFill>
                  <a:schemeClr val="dk1"/>
                </a:solidFill>
              </a:rPr>
              <a:t> – для быстрого шифрования самих данных.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Такой подход объединяет </a:t>
            </a:r>
            <a:r>
              <a:rPr b="1" lang="ru" sz="1300">
                <a:solidFill>
                  <a:schemeClr val="dk1"/>
                </a:solidFill>
              </a:rPr>
              <a:t>безопасность и эффективность</a:t>
            </a:r>
            <a:r>
              <a:rPr lang="ru" sz="1300">
                <a:solidFill>
                  <a:schemeClr val="dk1"/>
                </a:solidFill>
              </a:rPr>
              <a:t>, что делает его стандартом в современной криптографии.</a:t>
            </a:r>
            <a:endParaRPr sz="1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Список литературы: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Times New Roman"/>
              <a:buChar char="-"/>
            </a:pPr>
            <a:r>
              <a:rPr lang="ru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https://ru.wikipedia.org/wiki/</a:t>
            </a:r>
            <a:endParaRPr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 rot="161045">
            <a:off x="311820" y="2159414"/>
            <a:ext cx="8520348" cy="824694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внимание!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